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D9D5-5F4F-4C8E-A584-484BC1A3456A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0FB-2F74-4718-BBA8-FBD37440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71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D9D5-5F4F-4C8E-A584-484BC1A3456A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0FB-2F74-4718-BBA8-FBD37440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77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D9D5-5F4F-4C8E-A584-484BC1A3456A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0FB-2F74-4718-BBA8-FBD37440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36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D9D5-5F4F-4C8E-A584-484BC1A3456A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0FB-2F74-4718-BBA8-FBD37440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99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D9D5-5F4F-4C8E-A584-484BC1A3456A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0FB-2F74-4718-BBA8-FBD37440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31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D9D5-5F4F-4C8E-A584-484BC1A3456A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0FB-2F74-4718-BBA8-FBD37440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16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D9D5-5F4F-4C8E-A584-484BC1A3456A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0FB-2F74-4718-BBA8-FBD37440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01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D9D5-5F4F-4C8E-A584-484BC1A3456A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0FB-2F74-4718-BBA8-FBD37440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92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D9D5-5F4F-4C8E-A584-484BC1A3456A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0FB-2F74-4718-BBA8-FBD37440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93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D9D5-5F4F-4C8E-A584-484BC1A3456A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0FB-2F74-4718-BBA8-FBD37440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12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D9D5-5F4F-4C8E-A584-484BC1A3456A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0FB-2F74-4718-BBA8-FBD37440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20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6D9D5-5F4F-4C8E-A584-484BC1A3456A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100FB-2F74-4718-BBA8-FBD37440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09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57201" y="2131259"/>
          <a:ext cx="8229598" cy="3463845"/>
        </p:xfrm>
        <a:graphic>
          <a:graphicData uri="http://schemas.openxmlformats.org/drawingml/2006/table">
            <a:tbl>
              <a:tblPr/>
              <a:tblGrid>
                <a:gridCol w="265426"/>
                <a:gridCol w="511190"/>
                <a:gridCol w="584217"/>
                <a:gridCol w="320196"/>
                <a:gridCol w="297726"/>
                <a:gridCol w="585622"/>
                <a:gridCol w="544895"/>
                <a:gridCol w="370753"/>
                <a:gridCol w="870708"/>
                <a:gridCol w="792064"/>
                <a:gridCol w="518212"/>
                <a:gridCol w="511190"/>
                <a:gridCol w="786446"/>
                <a:gridCol w="332835"/>
                <a:gridCol w="938118"/>
              </a:tblGrid>
              <a:tr h="358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NO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氏名　漢字</a:t>
                      </a:r>
                      <a:br>
                        <a:rPr lang="zh-TW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zh-TW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（全角）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/>
                      </a:r>
                      <a:b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氏名　フリガナ</a:t>
                      </a:r>
                      <a:b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（全角）</a:t>
                      </a:r>
                      <a:b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endParaRPr lang="ja-JP" altLang="en-US" sz="500" b="1" i="0" u="none" strike="noStrike">
                        <a:solidFill>
                          <a:srgbClr val="FFFF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性別</a:t>
                      </a:r>
                      <a:br>
                        <a:rPr lang="zh-TW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zh-TW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（全角）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受検級</a:t>
                      </a:r>
                      <a:br>
                        <a:rPr lang="zh-TW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zh-TW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（半角）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生年月日</a:t>
                      </a:r>
                      <a:b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（西暦半角）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郵便番号</a:t>
                      </a:r>
                      <a:b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（半角）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都道府県</a:t>
                      </a:r>
                      <a:b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（全角）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住所１</a:t>
                      </a:r>
                      <a:b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（全角）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住所２</a:t>
                      </a:r>
                      <a:b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（全角）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住所３</a:t>
                      </a:r>
                      <a:b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（全角）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住所４</a:t>
                      </a:r>
                      <a:b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（全角）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電話番号</a:t>
                      </a:r>
                      <a:br>
                        <a:rPr lang="zh-TW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zh-TW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（半角）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金額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※</a:t>
                      </a:r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繰り返し受検、準</a:t>
                      </a:r>
                      <a:r>
                        <a:rPr lang="en-US" altLang="ja-JP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1</a:t>
                      </a:r>
                      <a:r>
                        <a:rPr lang="ja-JP" alt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/>
                        </a:rPr>
                        <a:t>級番号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</a:tr>
              <a:tr h="539646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例１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検定　太郎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ケンテイ　タロウ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1999/01/01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021-0001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〇〇県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□□市◇◇字〇〇１番地１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株式会社〇〇〇〇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□□工場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0191-12-1234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¥3,699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例２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検定　花子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ケンテイ　ハナコ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2000/01/02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021-0006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〇〇県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□□市◇◇字〇〇１番地２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岩手県立〇〇高等学校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090-1234--1234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¥11,106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04"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合計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¥0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7005FBA6-72D3-421E-BF5C-1182CCD2D4D2}"/>
              </a:ext>
            </a:extLst>
          </p:cNvPr>
          <p:cNvSpPr txBox="1"/>
          <p:nvPr/>
        </p:nvSpPr>
        <p:spPr>
          <a:xfrm>
            <a:off x="3203848" y="1051439"/>
            <a:ext cx="2312987" cy="815975"/>
          </a:xfrm>
          <a:prstGeom prst="wedgeRectCallout">
            <a:avLst>
              <a:gd name="adj1" fmla="val -6016"/>
              <a:gd name="adj2" fmla="val 80013"/>
            </a:avLst>
          </a:prstGeom>
          <a:solidFill>
            <a:schemeClr val="lt1"/>
          </a:solidFill>
          <a:ln w="9525" cmpd="sng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u="sng" dirty="0">
                <a:solidFill>
                  <a:srgbClr val="FF0000"/>
                </a:solidFill>
              </a:rPr>
              <a:t>住所</a:t>
            </a:r>
            <a:endParaRPr kumimoji="1" lang="en-US" altLang="ja-JP" sz="900" u="sng" dirty="0">
              <a:solidFill>
                <a:srgbClr val="FF0000"/>
              </a:solidFill>
            </a:endParaRPr>
          </a:p>
          <a:p>
            <a:r>
              <a:rPr kumimoji="1" lang="en-US" altLang="ja-JP" sz="900" u="sng" dirty="0">
                <a:solidFill>
                  <a:srgbClr val="FF0000"/>
                </a:solidFill>
              </a:rPr>
              <a:t>※</a:t>
            </a:r>
            <a:r>
              <a:rPr kumimoji="1" lang="ja-JP" altLang="en-US" sz="900" u="sng" dirty="0">
                <a:solidFill>
                  <a:srgbClr val="FF0000"/>
                </a:solidFill>
              </a:rPr>
              <a:t>受検票、試験結果はご指定のない限り、</a:t>
            </a:r>
            <a:endParaRPr kumimoji="1" lang="en-US" altLang="ja-JP" sz="900" u="sng" dirty="0">
              <a:solidFill>
                <a:srgbClr val="FF0000"/>
              </a:solidFill>
            </a:endParaRPr>
          </a:p>
          <a:p>
            <a:r>
              <a:rPr kumimoji="1" lang="ja-JP" altLang="en-US" sz="900" u="sng" dirty="0">
                <a:solidFill>
                  <a:srgbClr val="FF0000"/>
                </a:solidFill>
              </a:rPr>
              <a:t>こちらに記入いただいた住所に送付します。</a:t>
            </a:r>
          </a:p>
        </p:txBody>
      </p:sp>
      <p:sp>
        <p:nvSpPr>
          <p:cNvPr id="6" name="テキスト ボックス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D7F5E472-19CA-4CD1-BA81-0F93A640C49E}"/>
              </a:ext>
            </a:extLst>
          </p:cNvPr>
          <p:cNvSpPr txBox="1"/>
          <p:nvPr/>
        </p:nvSpPr>
        <p:spPr>
          <a:xfrm>
            <a:off x="251520" y="427444"/>
            <a:ext cx="2833688" cy="788987"/>
          </a:xfrm>
          <a:prstGeom prst="wedgeRectCallout">
            <a:avLst>
              <a:gd name="adj1" fmla="val 19409"/>
              <a:gd name="adj2" fmla="val 163059"/>
            </a:avLst>
          </a:prstGeom>
          <a:solidFill>
            <a:schemeClr val="lt1"/>
          </a:solidFill>
          <a:ln w="9525" cmpd="sng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u="sng" dirty="0">
                <a:solidFill>
                  <a:srgbClr val="FF0000"/>
                </a:solidFill>
              </a:rPr>
              <a:t>受検級　リストから選択</a:t>
            </a:r>
            <a:endParaRPr kumimoji="1" lang="en-US" altLang="ja-JP" sz="900" u="sng" dirty="0">
              <a:solidFill>
                <a:srgbClr val="FF0000"/>
              </a:solidFill>
            </a:endParaRPr>
          </a:p>
          <a:p>
            <a:r>
              <a:rPr kumimoji="1" lang="en-US" altLang="ja-JP" sz="900" u="sng" dirty="0">
                <a:solidFill>
                  <a:sysClr val="windowText" lastClr="000000"/>
                </a:solidFill>
              </a:rPr>
              <a:t>1</a:t>
            </a:r>
            <a:r>
              <a:rPr kumimoji="1" lang="ja-JP" altLang="en-US" sz="900" u="sng" dirty="0">
                <a:solidFill>
                  <a:sysClr val="windowText" lastClr="000000"/>
                </a:solidFill>
              </a:rPr>
              <a:t>級⇒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01</a:t>
            </a:r>
            <a:r>
              <a:rPr kumimoji="1" lang="ja-JP" altLang="en-US" sz="900" u="none" dirty="0">
                <a:solidFill>
                  <a:sysClr val="windowText" lastClr="000000"/>
                </a:solidFill>
              </a:rPr>
              <a:t>　　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2</a:t>
            </a:r>
            <a:r>
              <a:rPr kumimoji="1" lang="ja-JP" altLang="en-US" sz="900" u="sng" dirty="0">
                <a:solidFill>
                  <a:sysClr val="windowText" lastClr="000000"/>
                </a:solidFill>
              </a:rPr>
              <a:t>級⇒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02</a:t>
            </a:r>
            <a:r>
              <a:rPr kumimoji="1" lang="ja-JP" altLang="en-US" sz="900" u="none" dirty="0">
                <a:solidFill>
                  <a:sysClr val="windowText" lastClr="000000"/>
                </a:solidFill>
              </a:rPr>
              <a:t>　　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3</a:t>
            </a:r>
            <a:r>
              <a:rPr kumimoji="1" lang="ja-JP" altLang="en-US" sz="900" u="sng" dirty="0">
                <a:solidFill>
                  <a:sysClr val="windowText" lastClr="000000"/>
                </a:solidFill>
              </a:rPr>
              <a:t>級⇒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03</a:t>
            </a:r>
            <a:r>
              <a:rPr kumimoji="1" lang="ja-JP" altLang="en-US" sz="900" u="none" dirty="0">
                <a:solidFill>
                  <a:sysClr val="windowText" lastClr="000000"/>
                </a:solidFill>
              </a:rPr>
              <a:t>　　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4</a:t>
            </a:r>
            <a:r>
              <a:rPr kumimoji="1" lang="ja-JP" altLang="en-US" sz="900" u="sng" dirty="0">
                <a:solidFill>
                  <a:sysClr val="windowText" lastClr="000000"/>
                </a:solidFill>
              </a:rPr>
              <a:t>級⇒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04</a:t>
            </a:r>
            <a:r>
              <a:rPr kumimoji="1" lang="ja-JP" altLang="en-US" sz="900" u="none" dirty="0">
                <a:solidFill>
                  <a:sysClr val="windowText" lastClr="000000"/>
                </a:solidFill>
              </a:rPr>
              <a:t>　　</a:t>
            </a:r>
            <a:endParaRPr kumimoji="1" lang="en-US" altLang="ja-JP" sz="900" u="none" dirty="0">
              <a:solidFill>
                <a:sysClr val="windowText" lastClr="000000"/>
              </a:solidFill>
            </a:endParaRPr>
          </a:p>
          <a:p>
            <a:r>
              <a:rPr kumimoji="1" lang="ja-JP" altLang="en-US" sz="900" u="sng" dirty="0">
                <a:solidFill>
                  <a:sysClr val="windowText" lastClr="000000"/>
                </a:solidFill>
              </a:rPr>
              <a:t>１級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2</a:t>
            </a:r>
            <a:r>
              <a:rPr kumimoji="1" lang="ja-JP" altLang="en-US" sz="900" u="sng" dirty="0">
                <a:solidFill>
                  <a:sysClr val="windowText" lastClr="000000"/>
                </a:solidFill>
              </a:rPr>
              <a:t>級併願⇒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12</a:t>
            </a:r>
            <a:r>
              <a:rPr kumimoji="1" lang="ja-JP" altLang="en-US" sz="900" u="none" dirty="0">
                <a:solidFill>
                  <a:sysClr val="windowText" lastClr="000000"/>
                </a:solidFill>
              </a:rPr>
              <a:t>　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2</a:t>
            </a:r>
            <a:r>
              <a:rPr kumimoji="1" lang="ja-JP" altLang="en-US" sz="900" u="sng" dirty="0">
                <a:solidFill>
                  <a:sysClr val="windowText" lastClr="000000"/>
                </a:solidFill>
              </a:rPr>
              <a:t>級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3</a:t>
            </a:r>
            <a:r>
              <a:rPr kumimoji="1" lang="ja-JP" altLang="en-US" sz="900" u="sng" dirty="0">
                <a:solidFill>
                  <a:sysClr val="windowText" lastClr="000000"/>
                </a:solidFill>
              </a:rPr>
              <a:t>級併願⇒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23</a:t>
            </a:r>
            <a:r>
              <a:rPr kumimoji="1" lang="ja-JP" altLang="en-US" sz="900" u="none" dirty="0">
                <a:solidFill>
                  <a:sysClr val="windowText" lastClr="000000"/>
                </a:solidFill>
              </a:rPr>
              <a:t>　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3</a:t>
            </a:r>
            <a:r>
              <a:rPr kumimoji="1" lang="ja-JP" altLang="en-US" sz="900" u="sng" dirty="0">
                <a:solidFill>
                  <a:sysClr val="windowText" lastClr="000000"/>
                </a:solidFill>
              </a:rPr>
              <a:t>級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4</a:t>
            </a:r>
            <a:r>
              <a:rPr kumimoji="1" lang="ja-JP" altLang="en-US" sz="900" u="sng" dirty="0">
                <a:solidFill>
                  <a:sysClr val="windowText" lastClr="000000"/>
                </a:solidFill>
              </a:rPr>
              <a:t>級併願⇒</a:t>
            </a:r>
            <a:r>
              <a:rPr kumimoji="1" lang="en-US" altLang="ja-JP" sz="900" u="sng" dirty="0">
                <a:solidFill>
                  <a:sysClr val="windowText" lastClr="000000"/>
                </a:solidFill>
              </a:rPr>
              <a:t>34</a:t>
            </a:r>
            <a:endParaRPr kumimoji="1" lang="ja-JP" altLang="en-US" sz="900" u="sng" dirty="0">
              <a:solidFill>
                <a:sysClr val="windowText" lastClr="000000"/>
              </a:solidFill>
            </a:endParaRPr>
          </a:p>
        </p:txBody>
      </p:sp>
      <p:sp>
        <p:nvSpPr>
          <p:cNvPr id="7" name="テキスト ボックス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F9D9598-10B2-44B9-AC8D-443122BA48A2}"/>
              </a:ext>
            </a:extLst>
          </p:cNvPr>
          <p:cNvSpPr txBox="1"/>
          <p:nvPr/>
        </p:nvSpPr>
        <p:spPr>
          <a:xfrm>
            <a:off x="5796136" y="154501"/>
            <a:ext cx="3184476" cy="896938"/>
          </a:xfrm>
          <a:prstGeom prst="wedgeRectCallout">
            <a:avLst>
              <a:gd name="adj1" fmla="val 17264"/>
              <a:gd name="adj2" fmla="val 171573"/>
            </a:avLst>
          </a:prstGeom>
          <a:solidFill>
            <a:schemeClr val="lt1"/>
          </a:solidFill>
          <a:ln w="9525" cmpd="sng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u="sng" dirty="0">
                <a:solidFill>
                  <a:srgbClr val="FF0000"/>
                </a:solidFill>
              </a:rPr>
              <a:t>繰り返し受検</a:t>
            </a:r>
            <a:r>
              <a:rPr kumimoji="1" lang="ja-JP" altLang="en-US" sz="900" dirty="0">
                <a:solidFill>
                  <a:sysClr val="windowText" lastClr="000000"/>
                </a:solidFill>
              </a:rPr>
              <a:t>（すでに合格済みの方が再度同じ級を受検する場合）の方、</a:t>
            </a:r>
            <a:r>
              <a:rPr kumimoji="1" lang="ja-JP" altLang="en-US" sz="900" u="sng" dirty="0">
                <a:solidFill>
                  <a:srgbClr val="FF0000"/>
                </a:solidFill>
              </a:rPr>
              <a:t>準</a:t>
            </a:r>
            <a:r>
              <a:rPr kumimoji="1" lang="en-US" altLang="ja-JP" sz="900" u="sng" dirty="0">
                <a:solidFill>
                  <a:srgbClr val="FF0000"/>
                </a:solidFill>
              </a:rPr>
              <a:t>1</a:t>
            </a:r>
            <a:r>
              <a:rPr kumimoji="1" lang="ja-JP" altLang="en-US" sz="900" u="sng" dirty="0">
                <a:solidFill>
                  <a:srgbClr val="FF0000"/>
                </a:solidFill>
              </a:rPr>
              <a:t>級と認められた方</a:t>
            </a:r>
            <a:r>
              <a:rPr kumimoji="1" lang="ja-JP" altLang="en-US" sz="900" dirty="0">
                <a:solidFill>
                  <a:sysClr val="windowText" lastClr="000000"/>
                </a:solidFill>
              </a:rPr>
              <a:t>が</a:t>
            </a:r>
            <a:r>
              <a:rPr kumimoji="1" lang="en-US" altLang="ja-JP" sz="900" dirty="0">
                <a:solidFill>
                  <a:sysClr val="windowText" lastClr="000000"/>
                </a:solidFill>
              </a:rPr>
              <a:t>1</a:t>
            </a:r>
            <a:r>
              <a:rPr kumimoji="1" lang="ja-JP" altLang="en-US" sz="900" dirty="0">
                <a:solidFill>
                  <a:sysClr val="windowText" lastClr="000000"/>
                </a:solidFill>
              </a:rPr>
              <a:t>級を受検する場合は合格番号又は準</a:t>
            </a:r>
            <a:r>
              <a:rPr kumimoji="1" lang="en-US" altLang="ja-JP" sz="900" dirty="0">
                <a:solidFill>
                  <a:sysClr val="windowText" lastClr="000000"/>
                </a:solidFill>
              </a:rPr>
              <a:t>1</a:t>
            </a:r>
            <a:r>
              <a:rPr kumimoji="1" lang="ja-JP" altLang="en-US" sz="900" dirty="0">
                <a:solidFill>
                  <a:sysClr val="windowText" lastClr="000000"/>
                </a:solidFill>
              </a:rPr>
              <a:t>級番号を入力してください。</a:t>
            </a:r>
            <a:r>
              <a:rPr kumimoji="1" lang="en-US" altLang="ja-JP" sz="900" dirty="0">
                <a:solidFill>
                  <a:sysClr val="windowText" lastClr="000000"/>
                </a:solidFill>
              </a:rPr>
              <a:t>※</a:t>
            </a:r>
            <a:r>
              <a:rPr kumimoji="1" lang="ja-JP" altLang="en-US" sz="900" dirty="0">
                <a:solidFill>
                  <a:sysClr val="windowText" lastClr="000000"/>
                </a:solidFill>
              </a:rPr>
              <a:t>通常の受検料と金額が異なりますので、金額欄の金額をご変更ください。</a:t>
            </a:r>
            <a:endParaRPr kumimoji="1" lang="en-US" altLang="ja-JP" sz="9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06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185</Words>
  <Application>Microsoft Office PowerPoint</Application>
  <PresentationFormat>画面に合わせる (4:3)</PresentationFormat>
  <Paragraphs>355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SIRC</dc:creator>
  <cp:lastModifiedBy>SIRC</cp:lastModifiedBy>
  <cp:revision>1</cp:revision>
  <dcterms:created xsi:type="dcterms:W3CDTF">2019-05-13T05:16:32Z</dcterms:created>
  <dcterms:modified xsi:type="dcterms:W3CDTF">2019-05-13T05:20:12Z</dcterms:modified>
</cp:coreProperties>
</file>